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70" r:id="rId5"/>
    <p:sldId id="271" r:id="rId6"/>
    <p:sldId id="27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10/29/2021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DA33-0AEE-4B3A-890D-A1C0158D4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0773" y="1113062"/>
            <a:ext cx="3382297" cy="3281957"/>
          </a:xfrm>
        </p:spPr>
        <p:txBody>
          <a:bodyPr>
            <a:normAutofit fontScale="90000"/>
          </a:bodyPr>
          <a:lstStyle/>
          <a:p>
            <a:r>
              <a:rPr lang="en-US" dirty="0"/>
              <a:t>Exploring the Universe</a:t>
            </a:r>
            <a:br>
              <a:rPr lang="en-US" dirty="0"/>
            </a:br>
            <a:r>
              <a:rPr lang="en-US" dirty="0"/>
              <a:t>Day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2AAD57-7A35-4AD0-A42C-CFBBBE3C0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0773" y="4591665"/>
            <a:ext cx="3382298" cy="1150156"/>
          </a:xfrm>
        </p:spPr>
        <p:txBody>
          <a:bodyPr>
            <a:normAutofit/>
          </a:bodyPr>
          <a:lstStyle/>
          <a:p>
            <a:r>
              <a:rPr lang="en-US" dirty="0"/>
              <a:t>11/8 &amp; 11/9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23086A-C1F6-4E73-9C9C-7B6CE445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12" y="1113062"/>
            <a:ext cx="69342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73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1FC17-CFB6-4D9E-B2DD-95295542E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950" y="648437"/>
            <a:ext cx="1328186" cy="618300"/>
          </a:xfrm>
        </p:spPr>
        <p:txBody>
          <a:bodyPr/>
          <a:lstStyle/>
          <a:p>
            <a:r>
              <a:rPr lang="en-US" dirty="0"/>
              <a:t>DQ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574DE-FEAC-48DA-8DA6-A1982B7A4163}"/>
              </a:ext>
            </a:extLst>
          </p:cNvPr>
          <p:cNvSpPr txBox="1"/>
          <p:nvPr/>
        </p:nvSpPr>
        <p:spPr>
          <a:xfrm>
            <a:off x="639098" y="6006517"/>
            <a:ext cx="100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C92716-C78A-4F65-AE5E-924AECE9930D}"/>
              </a:ext>
            </a:extLst>
          </p:cNvPr>
          <p:cNvSpPr/>
          <p:nvPr/>
        </p:nvSpPr>
        <p:spPr>
          <a:xfrm>
            <a:off x="2125828" y="721212"/>
            <a:ext cx="8103765" cy="966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solidFill>
                  <a:schemeClr val="bg1"/>
                </a:solidFill>
              </a:rPr>
              <a:t>According the Big Bang model, none of the elements shown below could have existed during the early stages of the formation of the universe.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6B0247-867D-4C82-92FB-CC5A6331652C}"/>
              </a:ext>
            </a:extLst>
          </p:cNvPr>
          <p:cNvSpPr txBox="1"/>
          <p:nvPr/>
        </p:nvSpPr>
        <p:spPr>
          <a:xfrm>
            <a:off x="2189887" y="1614138"/>
            <a:ext cx="1074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Sodium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A1FA86-23DB-4339-9CD2-6C6F890B0FB4}"/>
              </a:ext>
            </a:extLst>
          </p:cNvPr>
          <p:cNvSpPr txBox="1"/>
          <p:nvPr/>
        </p:nvSpPr>
        <p:spPr>
          <a:xfrm>
            <a:off x="3963216" y="1601668"/>
            <a:ext cx="1221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Mercury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E80240-3C95-41C0-B082-D461A7ED1064}"/>
              </a:ext>
            </a:extLst>
          </p:cNvPr>
          <p:cNvSpPr txBox="1"/>
          <p:nvPr/>
        </p:nvSpPr>
        <p:spPr>
          <a:xfrm>
            <a:off x="5736545" y="1601920"/>
            <a:ext cx="1074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Oxygen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ED3B05F-9F52-4D2D-86A2-9506F6A9D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325819"/>
              </p:ext>
            </p:extLst>
          </p:nvPr>
        </p:nvGraphicFramePr>
        <p:xfrm>
          <a:off x="958958" y="3305312"/>
          <a:ext cx="10531091" cy="635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31091">
                  <a:extLst>
                    <a:ext uri="{9D8B030D-6E8A-4147-A177-3AD203B41FA5}">
                      <a16:colId xmlns:a16="http://schemas.microsoft.com/office/drawing/2014/main" val="14671345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Identify the cause and effect connection that supports the previously given statement concerning these three elements.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/>
                </a:tc>
                <a:extLst>
                  <a:ext uri="{0D108BD9-81ED-4DB2-BD59-A6C34878D82A}">
                    <a16:rowId xmlns:a16="http://schemas.microsoft.com/office/drawing/2014/main" val="2996405547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A7EA352D-9AC4-4D07-B153-1EF1DA81E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755" y="2046163"/>
            <a:ext cx="902286" cy="11522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5E77BDA-701C-4E7C-A81A-C877F1124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237" y="2010062"/>
            <a:ext cx="877900" cy="11156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D75CFAE-0A49-4393-A84C-3C8B203D8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698" y="2010062"/>
            <a:ext cx="896190" cy="1164437"/>
          </a:xfrm>
          <a:prstGeom prst="rect">
            <a:avLst/>
          </a:prstGeom>
        </p:spPr>
      </p:pic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88055BC9-B405-4E5E-AA05-53EFDA57F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299189"/>
              </p:ext>
            </p:extLst>
          </p:nvPr>
        </p:nvGraphicFramePr>
        <p:xfrm>
          <a:off x="1879134" y="4120405"/>
          <a:ext cx="9567607" cy="16954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67607">
                  <a:extLst>
                    <a:ext uri="{9D8B030D-6E8A-4147-A177-3AD203B41FA5}">
                      <a16:colId xmlns:a16="http://schemas.microsoft.com/office/drawing/2014/main" val="3820586725"/>
                    </a:ext>
                  </a:extLst>
                </a:gridCol>
              </a:tblGrid>
              <a:tr h="5651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A.  Cause: Sodium atoms contain 11 protons and have an atomic mass of 23.0.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Effect: Therefore, sodium atoms also have 11 electrons in their electron shells.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60731286"/>
                  </a:ext>
                </a:extLst>
              </a:tr>
              <a:tr h="5651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B.  Cause: Hydrogen, the most simple of all elements, was the first atom formed.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Effect: Gravity in stars formed all later atoms starting with hydrogen, then helium, etc.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37362147"/>
                  </a:ext>
                </a:extLst>
              </a:tr>
              <a:tr h="5651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C.  Cause: Mercury is a metal with an atomic number of 80.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Effect: It was too hot for metals to exist in the early universe. Only gases existed.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06100435"/>
                  </a:ext>
                </a:extLst>
              </a:tr>
            </a:tbl>
          </a:graphicData>
        </a:graphic>
      </p:graphicFrame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701426CE-A0A6-439B-9E50-8B9E4557A6F9}"/>
              </a:ext>
            </a:extLst>
          </p:cNvPr>
          <p:cNvSpPr/>
          <p:nvPr/>
        </p:nvSpPr>
        <p:spPr>
          <a:xfrm>
            <a:off x="1568741" y="4660122"/>
            <a:ext cx="620785" cy="380997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84175-437E-4B77-8119-6B545CBD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Line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E75F22-0712-4B4E-A825-DE6345008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754" y="1648993"/>
            <a:ext cx="3949897" cy="23771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351895-DBBA-4E69-83FD-E35D4DE89432}"/>
              </a:ext>
            </a:extLst>
          </p:cNvPr>
          <p:cNvSpPr/>
          <p:nvPr/>
        </p:nvSpPr>
        <p:spPr>
          <a:xfrm>
            <a:off x="201335" y="3973898"/>
            <a:ext cx="1146774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137160">
              <a:spcBef>
                <a:spcPts val="1125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Spectrums A, B and C are from identical stars within our galaxy.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represents a possible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 of a star not moving toward or away from Earth.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Spectrums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and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show stars in motion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with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respect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observer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Earth.</a:t>
            </a:r>
            <a:r>
              <a:rPr lang="en-US" spc="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Compare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three spectrums and answer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following questions:</a:t>
            </a:r>
          </a:p>
          <a:p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buSzPts val="1200"/>
              <a:tabLst>
                <a:tab pos="533400" algn="l"/>
                <a:tab pos="53403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What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the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approximate range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 nanometers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that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black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lines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fall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A?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B?</a:t>
            </a:r>
            <a:r>
              <a:rPr lang="en-US" spc="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C?</a:t>
            </a:r>
          </a:p>
          <a:p>
            <a:pPr marR="0" lvl="0">
              <a:spcBef>
                <a:spcPts val="1035"/>
              </a:spcBef>
              <a:spcAft>
                <a:spcPts val="0"/>
              </a:spcAft>
              <a:buSzPts val="1200"/>
              <a:tabLst>
                <a:tab pos="533400" algn="l"/>
                <a:tab pos="53403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Which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that of a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star moving toward Earth?</a:t>
            </a:r>
          </a:p>
          <a:p>
            <a:pPr marR="0" lvl="0">
              <a:spcBef>
                <a:spcPts val="1035"/>
              </a:spcBef>
              <a:spcAft>
                <a:spcPts val="0"/>
              </a:spcAft>
              <a:buSzPts val="1200"/>
              <a:tabLst>
                <a:tab pos="533400" algn="l"/>
                <a:tab pos="53403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Which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spectrum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that of a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star moving away from Earth?</a:t>
            </a:r>
          </a:p>
          <a:p>
            <a:pPr marR="0" lvl="0">
              <a:spcBef>
                <a:spcPts val="1030"/>
              </a:spcBef>
              <a:spcAft>
                <a:spcPts val="0"/>
              </a:spcAft>
              <a:buSzPts val="1200"/>
              <a:tabLst>
                <a:tab pos="533400" algn="l"/>
                <a:tab pos="53403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 In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comparison to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A, which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is moving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faster,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or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C?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Using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data,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justify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your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answer.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3DB252-23B3-4B41-850F-95EAF7E1AC14}"/>
              </a:ext>
            </a:extLst>
          </p:cNvPr>
          <p:cNvSpPr txBox="1"/>
          <p:nvPr/>
        </p:nvSpPr>
        <p:spPr>
          <a:xfrm>
            <a:off x="9275938" y="2275106"/>
            <a:ext cx="2360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We will discuss this in class.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853307-FFBD-49D6-B1EB-D04F0A2CF3E1}"/>
              </a:ext>
            </a:extLst>
          </p:cNvPr>
          <p:cNvSpPr/>
          <p:nvPr/>
        </p:nvSpPr>
        <p:spPr>
          <a:xfrm>
            <a:off x="73769" y="6488668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8ESS1.1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C4A7DD-2D66-4BFB-A578-3641D4240C24}"/>
              </a:ext>
            </a:extLst>
          </p:cNvPr>
          <p:cNvSpPr txBox="1"/>
          <p:nvPr/>
        </p:nvSpPr>
        <p:spPr>
          <a:xfrm>
            <a:off x="9083557" y="4966537"/>
            <a:ext cx="2744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A-Yellow, B – orange, C - Blue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C5E224-5ADB-4A74-8CC6-3AD35E86B617}"/>
              </a:ext>
            </a:extLst>
          </p:cNvPr>
          <p:cNvSpPr txBox="1"/>
          <p:nvPr/>
        </p:nvSpPr>
        <p:spPr>
          <a:xfrm>
            <a:off x="5595457" y="5503178"/>
            <a:ext cx="2927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Spectrum 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23EA34-8D70-4CC4-AF3E-EE6FAD43C741}"/>
              </a:ext>
            </a:extLst>
          </p:cNvPr>
          <p:cNvSpPr txBox="1"/>
          <p:nvPr/>
        </p:nvSpPr>
        <p:spPr>
          <a:xfrm>
            <a:off x="5931017" y="5972961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Spectrum 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73E0CA-2034-4CA3-8596-F1012C0B0B53}"/>
              </a:ext>
            </a:extLst>
          </p:cNvPr>
          <p:cNvSpPr txBox="1"/>
          <p:nvPr/>
        </p:nvSpPr>
        <p:spPr>
          <a:xfrm>
            <a:off x="8355435" y="6342293"/>
            <a:ext cx="260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9775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26C19-CD8E-46F9-BECA-152FF68C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Distant Galaxy Spectrums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5767EA-1AD3-48EC-ACC5-44A9FFE40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661" t="19111" r="34911" b="7522"/>
          <a:stretch/>
        </p:blipFill>
        <p:spPr>
          <a:xfrm>
            <a:off x="4047443" y="1838130"/>
            <a:ext cx="3211774" cy="4217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33982F-CAE8-457D-B989-9BE14297F8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09" t="15782" r="34719" b="75494"/>
          <a:stretch/>
        </p:blipFill>
        <p:spPr>
          <a:xfrm>
            <a:off x="4047443" y="6213065"/>
            <a:ext cx="3788228" cy="5982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344DB8-A808-4DE4-9896-C9B8974924C0}"/>
              </a:ext>
            </a:extLst>
          </p:cNvPr>
          <p:cNvSpPr txBox="1"/>
          <p:nvPr/>
        </p:nvSpPr>
        <p:spPr>
          <a:xfrm>
            <a:off x="8154954" y="3144416"/>
            <a:ext cx="3023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 over this in class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94EE07-6C43-40C8-8872-A1333A3DD1E1}"/>
              </a:ext>
            </a:extLst>
          </p:cNvPr>
          <p:cNvSpPr txBox="1"/>
          <p:nvPr/>
        </p:nvSpPr>
        <p:spPr>
          <a:xfrm>
            <a:off x="639098" y="6006517"/>
            <a:ext cx="100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115902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E0C8-0BFC-4399-B7C3-64463D78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 your final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2CE488-8724-4B0B-A67C-F9F541196CA6}"/>
              </a:ext>
            </a:extLst>
          </p:cNvPr>
          <p:cNvSpPr txBox="1"/>
          <p:nvPr/>
        </p:nvSpPr>
        <p:spPr>
          <a:xfrm>
            <a:off x="1199626" y="2768367"/>
            <a:ext cx="8724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Peer review – Share your final model with your lab table group.  Add any information they tell you is missing.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1D0CB8-D8DC-4DE2-9B3A-464B590CE295}"/>
              </a:ext>
            </a:extLst>
          </p:cNvPr>
          <p:cNvSpPr txBox="1"/>
          <p:nvPr/>
        </p:nvSpPr>
        <p:spPr>
          <a:xfrm>
            <a:off x="639098" y="6006517"/>
            <a:ext cx="100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173287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0444-AD57-4751-9316-60D5F2C0A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Claim, Evidence, and Reasoning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EDA390-7CB7-4838-9EDA-F5F418066F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97" t="16871" r="35867" b="16871"/>
          <a:stretch/>
        </p:blipFill>
        <p:spPr>
          <a:xfrm>
            <a:off x="1296954" y="2313992"/>
            <a:ext cx="3722914" cy="45440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563ACB-711B-43BA-9EE6-6638C368E63A}"/>
              </a:ext>
            </a:extLst>
          </p:cNvPr>
          <p:cNvSpPr txBox="1"/>
          <p:nvPr/>
        </p:nvSpPr>
        <p:spPr>
          <a:xfrm>
            <a:off x="6242180" y="2631233"/>
            <a:ext cx="50851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may use your evidence collection table and your final model to answer the CER.</a:t>
            </a:r>
          </a:p>
          <a:p>
            <a:r>
              <a:rPr lang="en-US" dirty="0"/>
              <a:t>Include specific data from these papers for full credit.  </a:t>
            </a:r>
          </a:p>
          <a:p>
            <a:endParaRPr lang="en-US" dirty="0"/>
          </a:p>
          <a:p>
            <a:r>
              <a:rPr lang="en-US" dirty="0"/>
              <a:t>Turn in the CER paper when you are finished.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2001F-9AEC-4AD3-AECA-A6E8519AA9D1}"/>
              </a:ext>
            </a:extLst>
          </p:cNvPr>
          <p:cNvSpPr txBox="1"/>
          <p:nvPr/>
        </p:nvSpPr>
        <p:spPr>
          <a:xfrm>
            <a:off x="149809" y="6370411"/>
            <a:ext cx="100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8ESS1.1</a:t>
            </a:r>
          </a:p>
        </p:txBody>
      </p:sp>
    </p:spTree>
    <p:extLst>
      <p:ext uri="{BB962C8B-B14F-4D97-AF65-F5344CB8AC3E}">
        <p14:creationId xmlns:p14="http://schemas.microsoft.com/office/powerpoint/2010/main" val="2539256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C986D12-24C4-45F5-A045-6C07FCF7E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39" y="717108"/>
            <a:ext cx="5480736" cy="784521"/>
          </a:xfrm>
        </p:spPr>
        <p:txBody>
          <a:bodyPr>
            <a:normAutofit/>
          </a:bodyPr>
          <a:lstStyle/>
          <a:p>
            <a:r>
              <a:rPr lang="en-US" dirty="0"/>
              <a:t>Big Bang Nearpod – Watch and take notes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1DD19E-472C-42A0-BF8F-63C5A7DCE477}"/>
              </a:ext>
            </a:extLst>
          </p:cNvPr>
          <p:cNvSpPr txBox="1"/>
          <p:nvPr/>
        </p:nvSpPr>
        <p:spPr>
          <a:xfrm>
            <a:off x="639098" y="6006517"/>
            <a:ext cx="100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8ESS1.1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F6DF06D-8D1F-40E2-845F-8C5CD4E6B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2"/>
            <a:ext cx="8825658" cy="4041159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period -VNC5W</a:t>
            </a:r>
            <a:br>
              <a:rPr lang="en-US" dirty="0"/>
            </a:b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period – 6SFX3</a:t>
            </a:r>
            <a:br>
              <a:rPr lang="en-US" dirty="0"/>
            </a:b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period – QB57N</a:t>
            </a:r>
            <a:br>
              <a:rPr lang="en-US" dirty="0"/>
            </a:br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period –JMU7Q </a:t>
            </a:r>
            <a:br>
              <a:rPr lang="en-US" dirty="0"/>
            </a:br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period – EMPW8</a:t>
            </a:r>
            <a:br>
              <a:rPr lang="en-US" dirty="0"/>
            </a:br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period - IK5DX</a:t>
            </a:r>
          </a:p>
        </p:txBody>
      </p:sp>
    </p:spTree>
    <p:extLst>
      <p:ext uri="{BB962C8B-B14F-4D97-AF65-F5344CB8AC3E}">
        <p14:creationId xmlns:p14="http://schemas.microsoft.com/office/powerpoint/2010/main" val="3636202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5647</TotalTime>
  <Words>279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Ion Boardroom</vt:lpstr>
      <vt:lpstr>Exploring the Universe Day 4</vt:lpstr>
      <vt:lpstr>DQ</vt:lpstr>
      <vt:lpstr>Spectral Line Analysis</vt:lpstr>
      <vt:lpstr>Distant Galaxy Spectrums</vt:lpstr>
      <vt:lpstr>Revise your final model</vt:lpstr>
      <vt:lpstr>Claim, Evidence, and Reasoning</vt:lpstr>
      <vt:lpstr>1st period -VNC5W 2nd period – 6SFX3 3rd period – QB57N 4th period –JMU7Q  6th period – EMPW8 7th period - IK5DX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Universe Day 2</dc:title>
  <dc:creator>Lisa Meek</dc:creator>
  <cp:lastModifiedBy>Lisa Meek</cp:lastModifiedBy>
  <cp:revision>14</cp:revision>
  <dcterms:created xsi:type="dcterms:W3CDTF">2021-10-29T18:45:46Z</dcterms:created>
  <dcterms:modified xsi:type="dcterms:W3CDTF">2021-11-02T16:54:37Z</dcterms:modified>
</cp:coreProperties>
</file>